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08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A123-3BF0-436E-8B75-90540FCBB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C6BC-1C47-4819-B801-2F637521EF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F39B-BEAB-441D-8460-0DF4721B63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9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37B2-0B12-4816-B01E-E4E7483900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6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4ED9-AE67-46B6-9E56-C380D9BBB2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1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EC45-FB8B-44FC-A09C-75F1F2DFF1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1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6004-3B0D-4BE1-9818-0F83812FEE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0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C8DD-19F6-41B9-835C-82860058D1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7634-DA5A-4221-B761-E4337AEA03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84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A202-3599-48C0-A5EB-3136E00307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2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FDFE-42D6-4C0F-AA58-D46D5E4A42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98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73031-B13E-4AD1-A7D6-75D3D1B6305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10189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0%D1%85_(%D1%88%D0%B0%D1%85%D0%BC%D0%B0%D1%82%D1%8B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u.wikipedia.org/wiki/%D0%9F%D0%B0%D1%82" TargetMode="External"/><Relationship Id="rId4" Type="http://schemas.openxmlformats.org/officeDocument/2006/relationships/hyperlink" Target="http://ru.wikipedia.org/wiki/%D0%9C%D0%B0%D1%82_(%D1%88%D0%B0%D1%85%D0%BC%D0%B0%D1%82%D1%8B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5%D1%80%D0%BE%D0%B3%D0%BB%D0%B8%D1%8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1%82%D0%B0%D0%B9%D1%81%D0%BA%D0%B8%D0%B9_%D1%8F%D0%B7%D1%8B%D0%B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ШАХМАТНОЙ ИГРЫ</a:t>
            </a:r>
            <a:endParaRPr lang="ru-RU" dirty="0"/>
          </a:p>
        </p:txBody>
      </p:sp>
      <p:pic>
        <p:nvPicPr>
          <p:cNvPr id="1026" name="Picture 2" descr="C:\Users\ДЮСШ №7\Desktop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55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1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D8E711"/>
                </a:solidFill>
                <a:effectLst/>
              </a:rPr>
              <a:t>Легенда: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-4672013" y="2292350"/>
            <a:ext cx="2644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Существует также и легенда:</a:t>
            </a:r>
            <a:endParaRPr lang="ru-RU" altLang="ru-RU" sz="110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-4672013" y="2292350"/>
            <a:ext cx="2559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Существует также и легенда:</a:t>
            </a:r>
            <a:endParaRPr lang="ru-RU" altLang="ru-RU" sz="110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3676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285750" y="4500563"/>
            <a:ext cx="77866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FFFFFF"/>
                </a:solidFill>
                <a:cs typeface="Times New Roman" pitchFamily="18" charset="0"/>
              </a:rPr>
              <a:t>Мудрец скромно потребовал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1 + 2</a:t>
            </a:r>
            <a:r>
              <a:rPr lang="ru-RU" altLang="ru-RU" sz="2000" baseline="3000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 + 2</a:t>
            </a:r>
            <a:r>
              <a:rPr lang="ru-RU" altLang="ru-RU" sz="2000" baseline="30000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 + 2</a:t>
            </a:r>
            <a:r>
              <a:rPr lang="ru-RU" altLang="ru-RU" sz="2000" baseline="30000" smtClean="0">
                <a:solidFill>
                  <a:srgbClr val="FFFF00"/>
                </a:solidFill>
                <a:cs typeface="Times New Roman" pitchFamily="18" charset="0"/>
              </a:rPr>
              <a:t>4</a:t>
            </a: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 + … + 2</a:t>
            </a:r>
            <a:r>
              <a:rPr lang="ru-RU" altLang="ru-RU" sz="2000" baseline="30000" smtClean="0">
                <a:solidFill>
                  <a:srgbClr val="FFFF00"/>
                </a:solidFill>
                <a:cs typeface="Times New Roman" pitchFamily="18" charset="0"/>
              </a:rPr>
              <a:t>63</a:t>
            </a: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 = 2</a:t>
            </a:r>
            <a:r>
              <a:rPr lang="ru-RU" altLang="ru-RU" sz="2000" baseline="30000" smtClean="0">
                <a:solidFill>
                  <a:srgbClr val="FFFF00"/>
                </a:solidFill>
                <a:cs typeface="Times New Roman" pitchFamily="18" charset="0"/>
              </a:rPr>
              <a:t>64</a:t>
            </a:r>
            <a:r>
              <a:rPr lang="ru-RU" altLang="ru-RU" sz="2000" smtClean="0">
                <a:solidFill>
                  <a:srgbClr val="FFFF00"/>
                </a:solidFill>
                <a:cs typeface="Times New Roman" pitchFamily="18" charset="0"/>
              </a:rPr>
              <a:t> – 1 =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D8E711"/>
                </a:solidFill>
              </a:rPr>
              <a:t>18 446 744 073 709 551 615 зерен.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FFFF00"/>
              </a:solidFill>
            </a:endParaRPr>
          </a:p>
        </p:txBody>
      </p:sp>
      <p:sp>
        <p:nvSpPr>
          <p:cNvPr id="15367" name="Прямоугольник 14"/>
          <p:cNvSpPr>
            <a:spLocks noChangeArrowheads="1"/>
          </p:cNvSpPr>
          <p:nvPr/>
        </p:nvSpPr>
        <p:spPr bwMode="auto">
          <a:xfrm>
            <a:off x="4572000" y="11430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Властелин пообещал выполнить любую просьбу мудреца и был удивлен его скромностью, когда тот пожелал получить в награду пшеничные зерна. На первое поле шахматной доски - одно зерно, на второе  - два, на каждое последующее вдвое больше зёрен, чем на предыдущее. Царь приказал побыстрее выдать изобретателю шахмат его ничтожную награду. </a:t>
            </a:r>
          </a:p>
        </p:txBody>
      </p:sp>
    </p:spTree>
    <p:extLst>
      <p:ext uri="{BB962C8B-B14F-4D97-AF65-F5344CB8AC3E}">
        <p14:creationId xmlns:p14="http://schemas.microsoft.com/office/powerpoint/2010/main" val="18069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277813"/>
            <a:ext cx="5400675" cy="1139825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D8E711"/>
                </a:solidFill>
              </a:rPr>
              <a:t>Чатуранга</a:t>
            </a:r>
            <a:endParaRPr lang="ru-RU" sz="6000" dirty="0">
              <a:solidFill>
                <a:srgbClr val="D8E71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933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357688" y="135731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Чатурангой в древней Индии называлось войско, состоявшее из боевых колесниц (ратха) и слонов (хасти), конницы (ашва) и пеших воинов (падати). Игра символизировала битву с участием четырёх родов войск, которыми руководил предводитель (раджа).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14313" y="421481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В игре для четырёх игроков использовались комплекты фигур четырёх цветов: чёрные, зелёные, жёлтые и красные. Играли пара на пару. Каждый комплект содержал восемь фигур: раджу (короля), слона, коня, колесницу (аналог ладьи) и четыре пешки. 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4929188" y="4429125"/>
            <a:ext cx="3857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D8E711"/>
                </a:solidFill>
              </a:rPr>
              <a:t>Не было таких понятий, как </a:t>
            </a:r>
            <a:r>
              <a:rPr lang="ru-RU" altLang="ru-RU" sz="2400" smtClean="0">
                <a:solidFill>
                  <a:srgbClr val="D8E711"/>
                </a:solidFill>
                <a:hlinkClick r:id="rId3" tooltip="Шах (шахматы)"/>
              </a:rPr>
              <a:t>шах</a:t>
            </a:r>
            <a:r>
              <a:rPr lang="ru-RU" altLang="ru-RU" sz="2400" smtClean="0">
                <a:solidFill>
                  <a:srgbClr val="D8E711"/>
                </a:solidFill>
              </a:rPr>
              <a:t>, </a:t>
            </a:r>
            <a:r>
              <a:rPr lang="ru-RU" altLang="ru-RU" sz="2400" smtClean="0">
                <a:solidFill>
                  <a:srgbClr val="D8E711"/>
                </a:solidFill>
                <a:hlinkClick r:id="rId4" tooltip="Мат (шахматы)"/>
              </a:rPr>
              <a:t>мат</a:t>
            </a:r>
            <a:r>
              <a:rPr lang="ru-RU" altLang="ru-RU" sz="2400" smtClean="0">
                <a:solidFill>
                  <a:srgbClr val="D8E711"/>
                </a:solidFill>
              </a:rPr>
              <a:t> и </a:t>
            </a:r>
            <a:r>
              <a:rPr lang="ru-RU" altLang="ru-RU" sz="2400" smtClean="0">
                <a:solidFill>
                  <a:srgbClr val="D8E711"/>
                </a:solidFill>
                <a:hlinkClick r:id="rId5" tooltip="Пат"/>
              </a:rPr>
              <a:t>пат</a:t>
            </a:r>
            <a:endParaRPr lang="ru-RU" altLang="ru-RU" sz="2400" smtClean="0">
              <a:solidFill>
                <a:srgbClr val="D8E7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32923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5795963" y="1492250"/>
            <a:ext cx="324008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Белые и Черные - союзники, играют против Синих и Зеленых. Шашечница (см. рис.) ставится так, что у белого справа белая клетка. Белые и Черные ферзи ставятся на белые клетки, Синие и Зеленые - на черные. Игроки ходят последовательно белые - зеленые - черные - синие. У каждого игрока справа есть квадрат 4х4 (крепость), куда ставятся ладья, конь, слон, которые располагаются кто, где хочет.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/>
            </a:r>
            <a:br>
              <a:rPr lang="ru-RU" altLang="ru-RU" smtClean="0">
                <a:solidFill>
                  <a:srgbClr val="FFFFFF"/>
                </a:solidFill>
              </a:rPr>
            </a:b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7412" name="WordArt 10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62642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Шахматы с крепостями</a:t>
            </a:r>
          </a:p>
        </p:txBody>
      </p:sp>
    </p:spTree>
    <p:extLst>
      <p:ext uri="{BB962C8B-B14F-4D97-AF65-F5344CB8AC3E}">
        <p14:creationId xmlns:p14="http://schemas.microsoft.com/office/powerpoint/2010/main" val="3526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14826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219700" y="1628775"/>
            <a:ext cx="35988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Основные правила игры в четверные шахматы - такие же, как в классических шахматах. Отличия заключатся в следующем: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>Игра ведется двое на двое. Игроки, сидящие друг против друга - союзники. Каждый играет только своими фигурами. Ходят поочередно, по часовой стрелке. Фигуры союзников взаимодействуют. Игрокам разрешается совещаться только в тот момент, когда одному из них дан мат. 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/>
            </a:r>
            <a:br>
              <a:rPr lang="ru-RU" altLang="ru-RU" smtClean="0">
                <a:solidFill>
                  <a:srgbClr val="FFFFFF"/>
                </a:solidFill>
              </a:rPr>
            </a:b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8436" name="WordArt 9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5040313" cy="78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Четверные шахматы</a:t>
            </a:r>
          </a:p>
        </p:txBody>
      </p:sp>
    </p:spTree>
    <p:extLst>
      <p:ext uri="{BB962C8B-B14F-4D97-AF65-F5344CB8AC3E}">
        <p14:creationId xmlns:p14="http://schemas.microsoft.com/office/powerpoint/2010/main" val="41859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Японские шахматы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Сёги</a:t>
            </a:r>
            <a:r>
              <a:rPr lang="ru-RU" b="1" dirty="0" smtClean="0"/>
              <a:t>, </a:t>
            </a:r>
            <a:r>
              <a:rPr lang="ru-RU" b="1" dirty="0" err="1" smtClean="0"/>
              <a:t>Shogi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47418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000625" y="1714500"/>
            <a:ext cx="4000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Играют два игрока, чёрные и белые (сэнтэ </a:t>
            </a:r>
            <a:r>
              <a:rPr lang="ja-JP" altLang="ru-RU" smtClean="0">
                <a:solidFill>
                  <a:srgbClr val="FFFFFF"/>
                </a:solidFill>
                <a:ea typeface="MS PGothic" pitchFamily="34" charset="-128"/>
              </a:rPr>
              <a:t>先手</a:t>
            </a:r>
            <a:r>
              <a:rPr lang="ru-RU" altLang="ru-RU" smtClean="0">
                <a:solidFill>
                  <a:srgbClr val="FFFFFF"/>
                </a:solidFill>
              </a:rPr>
              <a:t> и готэ </a:t>
            </a:r>
            <a:r>
              <a:rPr lang="ja-JP" altLang="ru-RU" smtClean="0">
                <a:solidFill>
                  <a:srgbClr val="FFFFFF"/>
                </a:solidFill>
                <a:ea typeface="MS PGothic" pitchFamily="34" charset="-128"/>
              </a:rPr>
              <a:t>後手</a:t>
            </a:r>
            <a:r>
              <a:rPr lang="ru-RU" altLang="ru-RU" smtClean="0">
                <a:solidFill>
                  <a:srgbClr val="FFFFFF"/>
                </a:solidFill>
              </a:rPr>
              <a:t>). Доска разделена на прямоугольные клетки или поля. Клетки никак не обозначены и не имеют цвета. Каждый игрок имеет набор из двадцати фигур. Фигура представляет собой плоский брусок дерева в форме обелиска (вытянутый пятиугольник), на обеих поверхностях которого </a:t>
            </a:r>
            <a:r>
              <a:rPr lang="ru-RU" altLang="ru-RU" smtClean="0">
                <a:solidFill>
                  <a:srgbClr val="FFFFFF"/>
                </a:solidFill>
                <a:hlinkClick r:id="rId3" tooltip="Иероглиф"/>
              </a:rPr>
              <a:t>иероглифами</a:t>
            </a:r>
            <a:r>
              <a:rPr lang="ru-RU" altLang="ru-RU" smtClean="0">
                <a:solidFill>
                  <a:srgbClr val="FFFFFF"/>
                </a:solidFill>
              </a:rPr>
              <a:t> записано название фигуры. Все фигуры одноцветные, а различаются только по ориентации на доске</a:t>
            </a:r>
          </a:p>
        </p:txBody>
      </p:sp>
    </p:spTree>
    <p:extLst>
      <p:ext uri="{BB962C8B-B14F-4D97-AF65-F5344CB8AC3E}">
        <p14:creationId xmlns:p14="http://schemas.microsoft.com/office/powerpoint/2010/main" val="25645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Китайские шахматы </a:t>
            </a:r>
            <a:br>
              <a:rPr lang="ru-RU" sz="4400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4400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</a:t>
            </a:r>
            <a:r>
              <a:rPr lang="ru-RU" sz="4400" b="1" dirty="0" err="1">
                <a:solidFill>
                  <a:srgbClr val="66CCFF">
                    <a:lumMod val="60000"/>
                    <a:lumOff val="40000"/>
                  </a:srgbClr>
                </a:solidFill>
              </a:rPr>
              <a:t>Сянци</a:t>
            </a:r>
            <a:r>
              <a:rPr lang="ru-RU" sz="4400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</a:t>
            </a:r>
            <a:endParaRPr lang="ru-RU" sz="4400" kern="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335756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071938" y="1714500"/>
            <a:ext cx="4857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В сянци играют на прямоугольной доске, расчерченной линиями по вертикали и горизонтали. Размер доски — 9×10 линий, причём фигуры ставятся в пересечения линий, а не на клетки. Между двумя центральными горизонталями находится </a:t>
            </a:r>
            <a:r>
              <a:rPr lang="ru-RU" altLang="ru-RU" i="1" smtClean="0">
                <a:solidFill>
                  <a:srgbClr val="FFFFFF"/>
                </a:solidFill>
              </a:rPr>
              <a:t>река</a:t>
            </a:r>
            <a:r>
              <a:rPr lang="ru-RU" altLang="ru-RU" smtClean="0">
                <a:solidFill>
                  <a:srgbClr val="FFFFFF"/>
                </a:solidFill>
              </a:rPr>
              <a:t> (</a:t>
            </a:r>
            <a:r>
              <a:rPr lang="ru-RU" altLang="ru-RU" smtClean="0">
                <a:solidFill>
                  <a:srgbClr val="FFFFFF"/>
                </a:solidFill>
                <a:hlinkClick r:id="rId3" tooltip="Китайский язык"/>
              </a:rPr>
              <a:t>кит.</a:t>
            </a:r>
            <a:r>
              <a:rPr lang="ru-RU" altLang="ru-RU" smtClean="0">
                <a:solidFill>
                  <a:srgbClr val="FFFFFF"/>
                </a:solidFill>
              </a:rPr>
              <a:t> 河, </a:t>
            </a:r>
            <a:r>
              <a:rPr lang="ru-RU" altLang="ru-RU" i="1" smtClean="0">
                <a:solidFill>
                  <a:srgbClr val="FFFFFF"/>
                </a:solidFill>
              </a:rPr>
              <a:t>хэ</a:t>
            </a:r>
            <a:r>
              <a:rPr lang="ru-RU" altLang="ru-RU" smtClean="0">
                <a:solidFill>
                  <a:srgbClr val="FFFFFF"/>
                </a:solidFill>
              </a:rPr>
              <a:t>), которая влияет на движение генералов, советников (мандаринов) и слонов. Квадраты 3×3, отмеченные двумя диагональными линиями называются </a:t>
            </a:r>
            <a:r>
              <a:rPr lang="ru-RU" altLang="ru-RU" b="1" smtClean="0">
                <a:solidFill>
                  <a:srgbClr val="FFFFFF"/>
                </a:solidFill>
              </a:rPr>
              <a:t>дворцы</a:t>
            </a:r>
            <a:r>
              <a:rPr lang="ru-RU" altLang="ru-RU" smtClean="0">
                <a:solidFill>
                  <a:srgbClr val="FFFFFF"/>
                </a:solidFill>
              </a:rPr>
              <a:t> или </a:t>
            </a:r>
            <a:r>
              <a:rPr lang="ru-RU" altLang="ru-RU" b="1" smtClean="0">
                <a:solidFill>
                  <a:srgbClr val="FFFFFF"/>
                </a:solidFill>
              </a:rPr>
              <a:t>крепости</a:t>
            </a:r>
            <a:r>
              <a:rPr lang="ru-RU" altLang="ru-RU" smtClean="0">
                <a:solidFill>
                  <a:srgbClr val="FFFFFF"/>
                </a:solidFill>
              </a:rPr>
              <a:t>. Их не могут покидать генералы и советники.</a:t>
            </a:r>
          </a:p>
        </p:txBody>
      </p:sp>
    </p:spTree>
    <p:extLst>
      <p:ext uri="{BB962C8B-B14F-4D97-AF65-F5344CB8AC3E}">
        <p14:creationId xmlns:p14="http://schemas.microsoft.com/office/powerpoint/2010/main" val="42502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Русские шахматы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284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14313" y="1357313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- </a:t>
            </a:r>
            <a:r>
              <a:rPr lang="ru-RU" altLang="ru-RU" smtClean="0">
                <a:solidFill>
                  <a:srgbClr val="D8E711"/>
                </a:solidFill>
              </a:rPr>
              <a:t>разновидность шахмат, основанная на древнерусской игре </a:t>
            </a:r>
            <a:r>
              <a:rPr lang="ru-RU" altLang="ru-RU" b="1" smtClean="0">
                <a:solidFill>
                  <a:srgbClr val="D8E711"/>
                </a:solidFill>
              </a:rPr>
              <a:t>таврели</a:t>
            </a:r>
            <a:r>
              <a:rPr lang="ru-RU" altLang="ru-RU" smtClean="0">
                <a:solidFill>
                  <a:srgbClr val="D8E711"/>
                </a:solidFill>
              </a:rPr>
              <a:t>.</a:t>
            </a:r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928813"/>
            <a:ext cx="411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142875" y="3857625"/>
            <a:ext cx="39290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Игра ведётся на обычной шахматной доске 8x8. Название фигур (таврелей) в русских шахматах отличается от принятых в международных шахматах названий, однако состав фигур и правила их передвижения практически полностью одинаковы.</a:t>
            </a: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4214813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D8E711"/>
                </a:solidFill>
              </a:rPr>
              <a:t>Хелги</a:t>
            </a:r>
            <a:r>
              <a:rPr lang="ru-RU" altLang="ru-RU" smtClean="0">
                <a:solidFill>
                  <a:srgbClr val="FFFFFF"/>
                </a:solidFill>
              </a:rPr>
              <a:t> — особая фигура в русских шахматах. В Хелги превращается ратник, стоявший в начале партии перед волхвом и достигший в ходе игры последней горизонтали противника. Хелги объединяет в себе свойства Князя и Всадника. Это самая сильная таврель в русских шахматах.</a:t>
            </a:r>
          </a:p>
        </p:txBody>
      </p:sp>
    </p:spTree>
    <p:extLst>
      <p:ext uri="{BB962C8B-B14F-4D97-AF65-F5344CB8AC3E}">
        <p14:creationId xmlns:p14="http://schemas.microsoft.com/office/powerpoint/2010/main" val="2074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доска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доск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46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4308475" y="3292475"/>
            <a:ext cx="527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endParaRPr lang="en-US" alt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761038" y="877888"/>
            <a:ext cx="33829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В Шведские шахматы играют две команды. Каждая  команда состоит из двух игроков, играющих на двух отдельных досках, белыми на одной доске и черными на другой.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Партия состоит из двух игр, одновременно играемых на соответствующих досках.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 Обе доски расположены друг около друга, а часы на внешних сторонах так, чтобы каждый игрок мог видеть время на обоих часах.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42875" y="5000625"/>
            <a:ext cx="5715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Обе игры начинаются одновременно. 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Съеденная фигура передается партнеру по команде и может быть использована им в игре.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2536" name="WordArt 11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34536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Шведские шахматы</a:t>
            </a:r>
          </a:p>
        </p:txBody>
      </p:sp>
    </p:spTree>
    <p:extLst>
      <p:ext uri="{BB962C8B-B14F-4D97-AF65-F5344CB8AC3E}">
        <p14:creationId xmlns:p14="http://schemas.microsoft.com/office/powerpoint/2010/main" val="7379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Глобус</vt:lpstr>
      <vt:lpstr>ВИДЫ ШАХМАТНОЙ ИГРЫ</vt:lpstr>
      <vt:lpstr>Легенда:</vt:lpstr>
      <vt:lpstr>Чатуранга</vt:lpstr>
      <vt:lpstr>Презентация PowerPoint</vt:lpstr>
      <vt:lpstr>Презентация PowerPoint</vt:lpstr>
      <vt:lpstr>Японские шахматы  (Сёги, Shogi)</vt:lpstr>
      <vt:lpstr>Презентация PowerPoint</vt:lpstr>
      <vt:lpstr>Русские шахматы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Легенда:</dc:title>
  <dc:creator>ДЮСШ №7</dc:creator>
  <cp:lastModifiedBy>ДЮСШ №7</cp:lastModifiedBy>
  <cp:revision>3</cp:revision>
  <dcterms:created xsi:type="dcterms:W3CDTF">2018-01-12T08:48:05Z</dcterms:created>
  <dcterms:modified xsi:type="dcterms:W3CDTF">2018-01-12T09:05:49Z</dcterms:modified>
</cp:coreProperties>
</file>