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handoutMasterIdLst>
    <p:handoutMasterId r:id="rId11"/>
  </p:handoutMasterIdLst>
  <p:sldIdLst>
    <p:sldId id="256" r:id="rId2"/>
    <p:sldId id="257" r:id="rId3"/>
    <p:sldId id="276" r:id="rId4"/>
    <p:sldId id="285" r:id="rId5"/>
    <p:sldId id="277" r:id="rId6"/>
    <p:sldId id="271" r:id="rId7"/>
    <p:sldId id="283" r:id="rId8"/>
    <p:sldId id="279" r:id="rId9"/>
    <p:sldId id="28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addin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addin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addin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addin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addin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laddin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laddin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laddin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laddin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8" autoAdjust="0"/>
    <p:restoredTop sz="94694" autoAdjust="0"/>
  </p:normalViewPr>
  <p:slideViewPr>
    <p:cSldViewPr>
      <p:cViewPr varScale="1">
        <p:scale>
          <a:sx n="65" d="100"/>
          <a:sy n="65" d="100"/>
        </p:scale>
        <p:origin x="-111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06A0A22-211B-4037-870D-079E0D5DF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572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5 w 717"/>
                <a:gd name="T1" fmla="*/ 845 h 845"/>
                <a:gd name="T2" fmla="*/ 725 w 717"/>
                <a:gd name="T3" fmla="*/ 821 h 845"/>
                <a:gd name="T4" fmla="*/ 582 w 717"/>
                <a:gd name="T5" fmla="*/ 605 h 845"/>
                <a:gd name="T6" fmla="*/ 410 w 717"/>
                <a:gd name="T7" fmla="*/ 396 h 845"/>
                <a:gd name="T8" fmla="*/ 22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3 w 717"/>
                <a:gd name="T15" fmla="*/ 198 h 845"/>
                <a:gd name="T16" fmla="*/ 404 w 717"/>
                <a:gd name="T17" fmla="*/ 408 h 845"/>
                <a:gd name="T18" fmla="*/ 576 w 717"/>
                <a:gd name="T19" fmla="*/ 623 h 845"/>
                <a:gd name="T20" fmla="*/ 725 w 717"/>
                <a:gd name="T21" fmla="*/ 845 h 845"/>
                <a:gd name="T22" fmla="*/ 72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1 w 407"/>
                <a:gd name="T1" fmla="*/ 414 h 414"/>
                <a:gd name="T2" fmla="*/ 411 w 407"/>
                <a:gd name="T3" fmla="*/ 396 h 414"/>
                <a:gd name="T4" fmla="*/ 22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0 w 407"/>
                <a:gd name="T13" fmla="*/ 204 h 414"/>
                <a:gd name="T14" fmla="*/ 411 w 407"/>
                <a:gd name="T15" fmla="*/ 414 h 414"/>
                <a:gd name="T16" fmla="*/ 41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4 w 586"/>
                <a:gd name="T1" fmla="*/ 0 h 599"/>
                <a:gd name="T2" fmla="*/ 576 w 586"/>
                <a:gd name="T3" fmla="*/ 0 h 599"/>
                <a:gd name="T4" fmla="*/ 411 w 586"/>
                <a:gd name="T5" fmla="*/ 132 h 599"/>
                <a:gd name="T6" fmla="*/ 26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1 w 586"/>
                <a:gd name="T17" fmla="*/ 282 h 599"/>
                <a:gd name="T18" fmla="*/ 417 w 586"/>
                <a:gd name="T19" fmla="*/ 138 h 599"/>
                <a:gd name="T20" fmla="*/ 594 w 586"/>
                <a:gd name="T21" fmla="*/ 0 h 599"/>
                <a:gd name="T22" fmla="*/ 59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3 w 269"/>
                <a:gd name="T1" fmla="*/ 0 h 252"/>
                <a:gd name="T2" fmla="*/ 25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3 w 269"/>
                <a:gd name="T15" fmla="*/ 0 h 252"/>
                <a:gd name="T16" fmla="*/ 27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683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6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C508D-54D2-4CC5-8580-6D21BA252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838439"/>
      </p:ext>
    </p:extLst>
  </p:cSld>
  <p:clrMapOvr>
    <a:masterClrMapping/>
  </p:clrMapOvr>
  <p:transition spd="med" advClick="0" advTm="10000"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D3784-FB58-470E-BD38-E184CFA5A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11110"/>
      </p:ext>
    </p:extLst>
  </p:cSld>
  <p:clrMapOvr>
    <a:masterClrMapping/>
  </p:clrMapOvr>
  <p:transition spd="med" advClick="0" advTm="10000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24412-6049-4FA5-AAD3-F76B992DC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385234"/>
      </p:ext>
    </p:extLst>
  </p:cSld>
  <p:clrMapOvr>
    <a:masterClrMapping/>
  </p:clrMapOvr>
  <p:transition spd="med" advClick="0" advTm="10000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0AFC2-2F73-44C5-A3DA-7F48A4016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692967"/>
      </p:ext>
    </p:extLst>
  </p:cSld>
  <p:clrMapOvr>
    <a:masterClrMapping/>
  </p:clrMapOvr>
  <p:transition spd="med" advClick="0" advTm="10000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A2FB2-77B5-488C-A42D-F0FE5EAE6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160919"/>
      </p:ext>
    </p:extLst>
  </p:cSld>
  <p:clrMapOvr>
    <a:masterClrMapping/>
  </p:clrMapOvr>
  <p:transition spd="med" advClick="0" advTm="10000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5FB10-AE3F-48CD-B4ED-AEA656305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646123"/>
      </p:ext>
    </p:extLst>
  </p:cSld>
  <p:clrMapOvr>
    <a:masterClrMapping/>
  </p:clrMapOvr>
  <p:transition spd="med" advClick="0" advTm="10000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C11F5-DA8E-47B3-ABBD-AA145E6EE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7250"/>
      </p:ext>
    </p:extLst>
  </p:cSld>
  <p:clrMapOvr>
    <a:masterClrMapping/>
  </p:clrMapOvr>
  <p:transition spd="med" advClick="0" advTm="10000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23E0A-E368-4407-B2FC-F72FFF17B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501834"/>
      </p:ext>
    </p:extLst>
  </p:cSld>
  <p:clrMapOvr>
    <a:masterClrMapping/>
  </p:clrMapOvr>
  <p:transition spd="med" advClick="0" advTm="1000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FD42A-E1A4-4DA3-AE88-A66345B50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611914"/>
      </p:ext>
    </p:extLst>
  </p:cSld>
  <p:clrMapOvr>
    <a:masterClrMapping/>
  </p:clrMapOvr>
  <p:transition spd="med" advClick="0" advTm="10000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8D228-9CCC-4B69-BFAF-0633DC0C3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011334"/>
      </p:ext>
    </p:extLst>
  </p:cSld>
  <p:clrMapOvr>
    <a:masterClrMapping/>
  </p:clrMapOvr>
  <p:transition spd="med" advClick="0" advTm="10000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BA73F-D43E-4761-85B5-5360F02C2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163929"/>
      </p:ext>
    </p:extLst>
  </p:cSld>
  <p:clrMapOvr>
    <a:masterClrMapping/>
  </p:clrMapOvr>
  <p:transition spd="med" advClick="0" advTm="10000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81F29-FC44-4AD7-84DE-387F8C793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164581"/>
      </p:ext>
    </p:extLst>
  </p:cSld>
  <p:clrMapOvr>
    <a:masterClrMapping/>
  </p:clrMapOvr>
  <p:transition spd="med" advClick="0" advTm="10000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F267A-7184-457E-AAC3-A413AC1EF4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027970"/>
      </p:ext>
    </p:extLst>
  </p:cSld>
  <p:clrMapOvr>
    <a:masterClrMapping/>
  </p:clrMapOvr>
  <p:transition spd="med" advClick="0" advTm="10000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65D95-7B1C-4A6A-8EB3-593C0F714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656189"/>
      </p:ext>
    </p:extLst>
  </p:cSld>
  <p:clrMapOvr>
    <a:masterClrMapping/>
  </p:clrMapOvr>
  <p:transition spd="med" advClick="0" advTm="10000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8A447-1A0B-46C4-AC21-3D5A5D2D5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688971"/>
      </p:ext>
    </p:extLst>
  </p:cSld>
  <p:clrMapOvr>
    <a:masterClrMapping/>
  </p:clrMapOvr>
  <p:transition spd="med" advClick="0" advTm="10000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47046-A7D6-4039-8F9E-3B1575131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56209"/>
      </p:ext>
    </p:extLst>
  </p:cSld>
  <p:clrMapOvr>
    <a:masterClrMapping/>
  </p:clrMapOvr>
  <p:transition spd="med" advClick="0" advTm="10000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5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578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8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8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8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8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8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8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9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9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9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9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9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9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5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5 w 717"/>
                <a:gd name="T1" fmla="*/ 845 h 845"/>
                <a:gd name="T2" fmla="*/ 725 w 717"/>
                <a:gd name="T3" fmla="*/ 821 h 845"/>
                <a:gd name="T4" fmla="*/ 582 w 717"/>
                <a:gd name="T5" fmla="*/ 605 h 845"/>
                <a:gd name="T6" fmla="*/ 410 w 717"/>
                <a:gd name="T7" fmla="*/ 396 h 845"/>
                <a:gd name="T8" fmla="*/ 22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3 w 717"/>
                <a:gd name="T15" fmla="*/ 198 h 845"/>
                <a:gd name="T16" fmla="*/ 404 w 717"/>
                <a:gd name="T17" fmla="*/ 408 h 845"/>
                <a:gd name="T18" fmla="*/ 576 w 717"/>
                <a:gd name="T19" fmla="*/ 623 h 845"/>
                <a:gd name="T20" fmla="*/ 725 w 717"/>
                <a:gd name="T21" fmla="*/ 845 h 845"/>
                <a:gd name="T22" fmla="*/ 72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1 w 407"/>
                <a:gd name="T1" fmla="*/ 414 h 414"/>
                <a:gd name="T2" fmla="*/ 411 w 407"/>
                <a:gd name="T3" fmla="*/ 396 h 414"/>
                <a:gd name="T4" fmla="*/ 22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0 w 407"/>
                <a:gd name="T13" fmla="*/ 204 h 414"/>
                <a:gd name="T14" fmla="*/ 411 w 407"/>
                <a:gd name="T15" fmla="*/ 414 h 414"/>
                <a:gd name="T16" fmla="*/ 41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4 w 586"/>
                <a:gd name="T1" fmla="*/ 0 h 599"/>
                <a:gd name="T2" fmla="*/ 576 w 586"/>
                <a:gd name="T3" fmla="*/ 0 h 599"/>
                <a:gd name="T4" fmla="*/ 411 w 586"/>
                <a:gd name="T5" fmla="*/ 132 h 599"/>
                <a:gd name="T6" fmla="*/ 26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1 w 586"/>
                <a:gd name="T17" fmla="*/ 282 h 599"/>
                <a:gd name="T18" fmla="*/ 417 w 586"/>
                <a:gd name="T19" fmla="*/ 138 h 599"/>
                <a:gd name="T20" fmla="*/ 594 w 586"/>
                <a:gd name="T21" fmla="*/ 0 h 599"/>
                <a:gd name="T22" fmla="*/ 59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3 w 269"/>
                <a:gd name="T1" fmla="*/ 0 h 252"/>
                <a:gd name="T2" fmla="*/ 25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3 w 269"/>
                <a:gd name="T15" fmla="*/ 0 h 252"/>
                <a:gd name="T16" fmla="*/ 27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5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581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81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81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197D2AE-9725-4004-8681-B6B5E8ABC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5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4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  <p:sldLayoutId id="2147483861" r:id="rId14"/>
    <p:sldLayoutId id="2147483862" r:id="rId15"/>
    <p:sldLayoutId id="2147483863" r:id="rId16"/>
  </p:sldLayoutIdLst>
  <p:transition spd="med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58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5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5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5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5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5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5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5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5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5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5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5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5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5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15" grpId="0"/>
      <p:bldP spid="75819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581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58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58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581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58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58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581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58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58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581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58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58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581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58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58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2" name="Rectangle 36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58674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		Актуальность тематики исследования видится в использовании изученного материала для повышения своего творческого потенциала.</a:t>
            </a:r>
          </a:p>
          <a:p>
            <a:pPr>
              <a:defRPr/>
            </a:pPr>
            <a:r>
              <a:rPr lang="ru-RU" sz="2400" dirty="0" smtClean="0"/>
              <a:t>«Шахматы могут доставить столько же радости, сколько хорошая книга и музыка. Но надо научиться играть хорошо, и тогда вы испытаете настоящую радость».</a:t>
            </a:r>
            <a:endParaRPr lang="ru-RU" sz="2400" dirty="0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Волшебный мир шахмат</a:t>
            </a:r>
            <a:endParaRPr lang="ru-RU" dirty="0"/>
          </a:p>
        </p:txBody>
      </p:sp>
      <p:pic>
        <p:nvPicPr>
          <p:cNvPr id="4139" name="Picture 43" descr="4880_2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248400" y="4495800"/>
            <a:ext cx="2667000" cy="2000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med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2" grpId="0" build="p"/>
      <p:bldP spid="41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304800" y="304800"/>
            <a:ext cx="6781800" cy="6019800"/>
          </a:xfrm>
        </p:spPr>
        <p:txBody>
          <a:bodyPr/>
          <a:lstStyle/>
          <a:p>
            <a:pPr>
              <a:defRPr/>
            </a:pPr>
            <a:r>
              <a:rPr lang="ru-RU" sz="2000" b="1" u="sng" dirty="0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</a:rPr>
              <a:t>Проблема:</a:t>
            </a:r>
            <a:endParaRPr lang="ru-RU" sz="2000" dirty="0" smtClean="0">
              <a:solidFill>
                <a:srgbClr val="C00000"/>
              </a:solidFill>
              <a:uFill>
                <a:solidFill>
                  <a:schemeClr val="tx1"/>
                </a:solidFill>
              </a:uFill>
            </a:endParaRPr>
          </a:p>
          <a:p>
            <a:pPr>
              <a:defRPr/>
            </a:pPr>
            <a:r>
              <a:rPr lang="ru-RU" sz="1800" i="1" dirty="0" smtClean="0"/>
              <a:t>Несмотря на то, что игра в шахматы развивает память, внимание, учит мыслить, воспитывает волю, стойкий характер, выдержку, настойчивость, - мои сверстники не осознают ее важного места в своей жизни.</a:t>
            </a:r>
          </a:p>
          <a:p>
            <a:pPr>
              <a:defRPr/>
            </a:pPr>
            <a:r>
              <a:rPr lang="ru-RU" sz="2000" b="1" u="sng" dirty="0" smtClean="0">
                <a:solidFill>
                  <a:schemeClr val="tx2"/>
                </a:solidFill>
              </a:rPr>
              <a:t>Гипотеза:</a:t>
            </a:r>
            <a:r>
              <a:rPr lang="ru-RU" sz="2000" dirty="0" smtClean="0"/>
              <a:t> </a:t>
            </a:r>
            <a:r>
              <a:rPr lang="ru-RU" sz="1800" dirty="0" smtClean="0"/>
              <a:t>используя специальную литературу и компьютерные игры, возможно ребенку младшего школьного возраста научиться играть в шахматы.</a:t>
            </a:r>
          </a:p>
          <a:p>
            <a:pPr>
              <a:defRPr/>
            </a:pPr>
            <a:r>
              <a:rPr lang="ru-RU" sz="2000" b="1" u="sng" dirty="0" smtClean="0">
                <a:solidFill>
                  <a:schemeClr val="tx2"/>
                </a:solidFill>
              </a:rPr>
              <a:t>Цель исследования: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1800" dirty="0" smtClean="0"/>
              <a:t>Изучить историю возникновения и правила игры в шахматы.</a:t>
            </a:r>
          </a:p>
          <a:p>
            <a:pPr>
              <a:defRPr/>
            </a:pPr>
            <a:r>
              <a:rPr lang="ru-RU" sz="1800" dirty="0" smtClean="0"/>
              <a:t>Развивать интерес к теме работы среди сверстников.</a:t>
            </a:r>
          </a:p>
          <a:p>
            <a:pPr>
              <a:defRPr/>
            </a:pPr>
            <a:r>
              <a:rPr lang="ru-RU" sz="2000" b="1" u="sng" dirty="0" smtClean="0">
                <a:solidFill>
                  <a:schemeClr val="tx2"/>
                </a:solidFill>
              </a:rPr>
              <a:t>Задачи исследования:</a:t>
            </a:r>
            <a:endParaRPr lang="ru-RU" sz="20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sz="1800" dirty="0" smtClean="0"/>
              <a:t>	1.Подбор и изучение литературы.</a:t>
            </a:r>
          </a:p>
          <a:p>
            <a:pPr>
              <a:defRPr/>
            </a:pPr>
            <a:r>
              <a:rPr lang="ru-RU" sz="1800" dirty="0" smtClean="0"/>
              <a:t>	2.Обучение игре в шахматы.</a:t>
            </a:r>
          </a:p>
          <a:p>
            <a:pPr>
              <a:defRPr/>
            </a:pPr>
            <a:r>
              <a:rPr lang="ru-RU" sz="1800" dirty="0" smtClean="0"/>
              <a:t>	3.Познакомить детей своего класса с основами игры в шахматы.</a:t>
            </a:r>
            <a:endParaRPr lang="ru-RU" sz="1800" dirty="0"/>
          </a:p>
        </p:txBody>
      </p:sp>
    </p:spTree>
    <p:custDataLst>
      <p:tags r:id="rId1"/>
    </p:custDataLst>
  </p:cSld>
  <p:clrMapOvr>
    <a:masterClrMapping/>
  </p:clrMapOvr>
  <p:transition spd="med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3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53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3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ВВЕДЕНИЕ</a:t>
            </a:r>
            <a:endParaRPr lang="ru-RU" sz="2400" dirty="0" smtClean="0">
              <a:solidFill>
                <a:schemeClr val="tx2"/>
              </a:solidFill>
              <a:latin typeface="+mj-lt"/>
            </a:endParaRPr>
          </a:p>
          <a:p>
            <a:pPr>
              <a:defRPr/>
            </a:pPr>
            <a:r>
              <a:rPr lang="ru-RU" sz="2000" dirty="0" smtClean="0"/>
              <a:t>Мир  так огромен и многогранен, что детей интересует всё: люди, предметы, пространство, животные, растения, явления природы и т.д.</a:t>
            </a:r>
          </a:p>
          <a:p>
            <a:pPr>
              <a:defRPr/>
            </a:pPr>
            <a:r>
              <a:rPr lang="ru-RU" sz="2000" dirty="0" smtClean="0"/>
              <a:t>Однажды я нашла у дедушки старые шахматы, в которые играл его отец еще в детстве. И меня заинтересовали таинственные фигуры. В моей семье никто не играет в шахматы. Я слышала, что это серьезная игра доступна только взрослым, но так хотелось узнать об этой игре больше, и, конечно, захотелось научиться играть в шахматы самой.</a:t>
            </a:r>
          </a:p>
          <a:p>
            <a:pPr>
              <a:defRPr/>
            </a:pPr>
            <a:r>
              <a:rPr lang="ru-RU" sz="1800" dirty="0" smtClean="0"/>
              <a:t> </a:t>
            </a:r>
          </a:p>
          <a:p>
            <a:pPr>
              <a:defRPr/>
            </a:pPr>
            <a:r>
              <a:rPr lang="ru-RU" sz="2400" u="sng" dirty="0" smtClean="0">
                <a:solidFill>
                  <a:schemeClr val="tx2"/>
                </a:solidFill>
                <a:latin typeface="+mj-lt"/>
              </a:rPr>
              <a:t>ЧАСТЬ 1</a:t>
            </a:r>
            <a:r>
              <a:rPr lang="ru-RU" sz="2400" dirty="0" smtClean="0">
                <a:solidFill>
                  <a:schemeClr val="tx2"/>
                </a:solidFill>
                <a:latin typeface="+mj-lt"/>
              </a:rPr>
              <a:t>. </a:t>
            </a:r>
          </a:p>
          <a:p>
            <a:pPr>
              <a:defRPr/>
            </a:pPr>
            <a:r>
              <a:rPr lang="ru-RU" sz="2000" dirty="0" smtClean="0"/>
              <a:t>В сети Интернет прочитал историю возникновения игры в шахматы.</a:t>
            </a:r>
          </a:p>
          <a:p>
            <a:pPr>
              <a:defRPr/>
            </a:pPr>
            <a:r>
              <a:rPr lang="ru-RU" sz="2000" i="1" dirty="0" smtClean="0"/>
              <a:t>Игры в шахматы возникли в первом веке нашей эры в Северной Индии.</a:t>
            </a:r>
          </a:p>
          <a:p>
            <a:pPr>
              <a:defRPr/>
            </a:pPr>
            <a:endParaRPr lang="ru-RU" sz="1500" dirty="0"/>
          </a:p>
        </p:txBody>
      </p:sp>
    </p:spTree>
  </p:cSld>
  <p:clrMapOvr>
    <a:masterClrMapping/>
  </p:clrMapOvr>
  <p:transition spd="med" advClick="0" advTm="10000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i="1" dirty="0" smtClean="0"/>
              <a:t>	</a:t>
            </a:r>
            <a:r>
              <a:rPr lang="ru-RU" sz="1600" i="1" dirty="0" smtClean="0"/>
              <a:t>Есть одна очень древняя легенда, которая повествует об одном умном крестьянине. Однажды он пришел к королю и рассказал о новой игре. Игра (нынешние шахматы) очень понравилась правителю, но взамен крестьянин попросил выполнить одно условие, и тогда бы он рассказал более подробно о своей игре. Король согласился.</a:t>
            </a:r>
            <a:endParaRPr lang="ru-RU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i="1" dirty="0" smtClean="0"/>
              <a:t>Условие было такое:</a:t>
            </a:r>
          </a:p>
          <a:p>
            <a:pPr>
              <a:defRPr/>
            </a:pPr>
            <a:r>
              <a:rPr lang="ru-RU" sz="1600" i="1" dirty="0" smtClean="0"/>
              <a:t>Положить на каждую клетку шахматной доски зерно с таким учетом, чтобы с каждым разом количество зерен увеличивалось в квадрате. То есть, на первую клетку 1 зерно, на вторую 2 зерна, на третью клетку 4 зерна, и так далее. Король рассмеялся и сказал, что без труда выполнит данное условие. Тогда он приказал открыть царский амбар и позвал слуг. Все начали подводить подсчеты, но поняли, что выполнить данное условие просто невозможно. Такого количества зерна нет на всей планете!!</a:t>
            </a:r>
          </a:p>
          <a:p>
            <a:pPr>
              <a:defRPr/>
            </a:pPr>
            <a:r>
              <a:rPr lang="ru-RU" sz="1600" i="1" dirty="0" smtClean="0"/>
              <a:t>Король не выполнил своего условия, но крестьянин не расстроился, и объяснил всё досконально об игре в шахматы. В награду король отдал все запасы зерна из амбаров  крестьянину, который разделил все поровну на все свое село. Именно с этой легенды и начинается история шахмат.</a:t>
            </a:r>
          </a:p>
          <a:p>
            <a:pPr>
              <a:defRPr/>
            </a:pPr>
            <a:r>
              <a:rPr lang="ru-RU" sz="2000" dirty="0" smtClean="0"/>
              <a:t>Шахматная игра практически является бесконечной – если бы человек  со времен Адама и Евы не отходил от доски, то и в этом случае все партии до сих пор не были бы сыграны.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800" i="1" dirty="0" smtClean="0">
                <a:latin typeface="Aladdin" pitchFamily="2" charset="0"/>
              </a:rPr>
              <a:t> </a:t>
            </a:r>
          </a:p>
        </p:txBody>
      </p:sp>
    </p:spTree>
  </p:cSld>
  <p:clrMapOvr>
    <a:masterClrMapping/>
  </p:clrMapOvr>
  <p:transition spd="med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8" name="Rectangle 16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1398587"/>
          </a:xfrm>
        </p:spPr>
        <p:txBody>
          <a:bodyPr/>
          <a:lstStyle/>
          <a:p>
            <a:pPr algn="l">
              <a:defRPr/>
            </a:pPr>
            <a:r>
              <a:rPr lang="ru-RU" sz="3400" u="sng" dirty="0" smtClean="0"/>
              <a:t>ЧАСТЬ 2</a:t>
            </a:r>
            <a:r>
              <a:rPr lang="ru-RU" sz="3400" dirty="0" smtClean="0"/>
              <a:t>. Незыблемые правила игры в 		  шахматы.</a:t>
            </a:r>
            <a:endParaRPr lang="ru-RU" sz="3400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7924800" cy="4724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ru-RU" sz="2800" b="1" i="1" dirty="0" smtClean="0"/>
          </a:p>
          <a:p>
            <a:pPr>
              <a:defRPr/>
            </a:pPr>
            <a:r>
              <a:rPr lang="ru-RU" sz="2800" b="1" i="1" dirty="0" smtClean="0"/>
              <a:t>Первое правило</a:t>
            </a:r>
            <a:r>
              <a:rPr lang="ru-RU" sz="2800" dirty="0" smtClean="0"/>
              <a:t> шахматной игры для начинающих: «Тронул – ходи!».</a:t>
            </a:r>
          </a:p>
          <a:p>
            <a:pPr>
              <a:defRPr/>
            </a:pPr>
            <a:r>
              <a:rPr lang="ru-RU" sz="2800" dirty="0" smtClean="0"/>
              <a:t>При желании просто поправить фигуры следует сначала сказать «Поправляю».</a:t>
            </a:r>
          </a:p>
          <a:p>
            <a:pPr>
              <a:buFont typeface="Wingdings" pitchFamily="2" charset="2"/>
              <a:buNone/>
              <a:defRPr/>
            </a:pPr>
            <a:endParaRPr lang="ru-RU" sz="2800" dirty="0" smtClean="0"/>
          </a:p>
          <a:p>
            <a:pPr>
              <a:defRPr/>
            </a:pPr>
            <a:r>
              <a:rPr lang="ru-RU" sz="2800" b="1" i="1" dirty="0" smtClean="0"/>
              <a:t>Второе правило</a:t>
            </a:r>
            <a:r>
              <a:rPr lang="ru-RU" sz="2800" dirty="0" smtClean="0"/>
              <a:t> игры в шахматы:</a:t>
            </a:r>
          </a:p>
          <a:p>
            <a:pPr>
              <a:defRPr/>
            </a:pPr>
            <a:r>
              <a:rPr lang="ru-RU" sz="2800" dirty="0" smtClean="0"/>
              <a:t>«Ход считается сделанным, когда рука отнята от фигуры».</a:t>
            </a:r>
          </a:p>
          <a:p>
            <a:pPr>
              <a:buFont typeface="Wingdings" pitchFamily="2" charset="2"/>
              <a:buNone/>
              <a:defRPr/>
            </a:pPr>
            <a:endParaRPr lang="ru-RU" sz="2800" dirty="0" smtClean="0"/>
          </a:p>
          <a:p>
            <a:pPr lvl="6">
              <a:buFont typeface="Wingdings" pitchFamily="2" charset="2"/>
              <a:buNone/>
              <a:defRPr/>
            </a:pPr>
            <a:endParaRPr lang="ru-RU" sz="2500" dirty="0"/>
          </a:p>
        </p:txBody>
      </p:sp>
    </p:spTree>
  </p:cSld>
  <p:clrMapOvr>
    <a:masterClrMapping/>
  </p:clrMapOvr>
  <p:transition spd="med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>
              <a:defRPr/>
            </a:pPr>
            <a:r>
              <a:rPr lang="ru-RU" sz="2400" b="1" i="1" dirty="0" smtClean="0"/>
              <a:t>Третье правило:</a:t>
            </a:r>
            <a:endParaRPr lang="ru-RU" sz="2400" dirty="0" smtClean="0"/>
          </a:p>
          <a:p>
            <a:pPr>
              <a:defRPr/>
            </a:pPr>
            <a:r>
              <a:rPr lang="ru-RU" sz="2400" dirty="0" smtClean="0"/>
              <a:t>«Нельзя взять обратно ход, отречься от заявления о сдаче партии и от высказанного согласия на ничью».</a:t>
            </a:r>
          </a:p>
          <a:p>
            <a:pPr>
              <a:defRPr/>
            </a:pPr>
            <a:r>
              <a:rPr lang="ru-RU" sz="2400" b="1" i="1" dirty="0" smtClean="0"/>
              <a:t>Четвертое правило</a:t>
            </a:r>
            <a:r>
              <a:rPr lang="ru-RU" sz="2400" dirty="0" smtClean="0"/>
              <a:t> в шахматах:</a:t>
            </a:r>
          </a:p>
          <a:p>
            <a:pPr>
              <a:defRPr/>
            </a:pPr>
            <a:r>
              <a:rPr lang="ru-RU" sz="2400" dirty="0" smtClean="0"/>
              <a:t>«Если во время или по окончании партии выяснится, что в начале фигуры были расставлены неправильно, партия переигрывается».</a:t>
            </a:r>
          </a:p>
          <a:p>
            <a:pPr>
              <a:buFont typeface="Wingdings" pitchFamily="2" charset="2"/>
              <a:buNone/>
              <a:defRPr/>
            </a:pPr>
            <a:endParaRPr lang="ru-RU" sz="2000" dirty="0" smtClean="0"/>
          </a:p>
          <a:p>
            <a:pPr>
              <a:defRPr/>
            </a:pPr>
            <a:r>
              <a:rPr lang="ru-RU" sz="2400" b="1" i="1" dirty="0" smtClean="0"/>
              <a:t>Пятое правило:</a:t>
            </a:r>
            <a:endParaRPr lang="ru-RU" sz="2400" dirty="0" smtClean="0"/>
          </a:p>
          <a:p>
            <a:pPr>
              <a:defRPr/>
            </a:pPr>
            <a:r>
              <a:rPr lang="ru-RU" sz="2400" dirty="0" smtClean="0"/>
              <a:t>«Если во время или по окончании партии выяснится, что был сделан ход, противоречащий правилам игры, партия переигрывается с предшествующей позиции».</a:t>
            </a:r>
          </a:p>
          <a:p>
            <a:pPr>
              <a:defRPr/>
            </a:pPr>
            <a:endParaRPr lang="ru-RU" sz="2400" dirty="0"/>
          </a:p>
        </p:txBody>
      </p:sp>
    </p:spTree>
    <p:custDataLst>
      <p:tags r:id="rId1"/>
    </p:custDataLst>
  </p:cSld>
  <p:clrMapOvr>
    <a:masterClrMapping/>
  </p:clrMapOvr>
  <p:transition spd="med" advClick="0" advTm="10000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763000" cy="5410200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1.Начинать партию ходами е4 или </a:t>
            </a:r>
            <a:r>
              <a:rPr lang="en-US" sz="2000" dirty="0" smtClean="0"/>
              <a:t>d</a:t>
            </a:r>
            <a:r>
              <a:rPr lang="ru-RU" sz="2000" dirty="0" smtClean="0"/>
              <a:t>4.</a:t>
            </a:r>
          </a:p>
          <a:p>
            <a:pPr>
              <a:defRPr/>
            </a:pPr>
            <a:r>
              <a:rPr lang="ru-RU" sz="2000" dirty="0" smtClean="0"/>
              <a:t>2.Выводить легкие фигуры в первую очередь с королевского флага.</a:t>
            </a:r>
          </a:p>
          <a:p>
            <a:pPr>
              <a:defRPr/>
            </a:pPr>
            <a:r>
              <a:rPr lang="ru-RU" sz="2000" dirty="0" smtClean="0"/>
              <a:t>3.Делать рокировку в короткую сторону.</a:t>
            </a:r>
          </a:p>
          <a:p>
            <a:pPr>
              <a:defRPr/>
            </a:pPr>
            <a:r>
              <a:rPr lang="ru-RU" sz="2000" dirty="0" smtClean="0"/>
              <a:t>4.Не ставить короля на край доски.</a:t>
            </a:r>
          </a:p>
          <a:p>
            <a:pPr>
              <a:defRPr/>
            </a:pPr>
            <a:r>
              <a:rPr lang="ru-RU" sz="2000" dirty="0" smtClean="0"/>
              <a:t>5.Не делать бесполезных ходов пешками (особенно крайними).</a:t>
            </a:r>
          </a:p>
          <a:p>
            <a:pPr>
              <a:defRPr/>
            </a:pPr>
            <a:r>
              <a:rPr lang="ru-RU" sz="2000" dirty="0" smtClean="0"/>
              <a:t>6.После рокировки не ходить пешками от короля на два поля.</a:t>
            </a:r>
          </a:p>
          <a:p>
            <a:pPr>
              <a:defRPr/>
            </a:pPr>
            <a:r>
              <a:rPr lang="ru-RU" sz="2000" dirty="0" smtClean="0"/>
              <a:t>7.Ставить ладьи на открытые линии.</a:t>
            </a:r>
          </a:p>
          <a:p>
            <a:pPr>
              <a:defRPr/>
            </a:pPr>
            <a:r>
              <a:rPr lang="ru-RU" sz="2000" dirty="0" smtClean="0"/>
              <a:t>8.Не выводить рано ферзя.</a:t>
            </a:r>
          </a:p>
          <a:p>
            <a:pPr>
              <a:defRPr/>
            </a:pPr>
            <a:r>
              <a:rPr lang="ru-RU" sz="2000" dirty="0" smtClean="0"/>
              <a:t>9.Пока не закончилось развитие фигур, не заниматься «</a:t>
            </a:r>
            <a:r>
              <a:rPr lang="ru-RU" sz="2000" dirty="0" err="1" smtClean="0"/>
              <a:t>пешкоедством</a:t>
            </a:r>
            <a:r>
              <a:rPr lang="ru-RU" sz="2000" dirty="0" smtClean="0"/>
              <a:t>».</a:t>
            </a:r>
          </a:p>
          <a:p>
            <a:pPr>
              <a:defRPr/>
            </a:pPr>
            <a:r>
              <a:rPr lang="ru-RU" sz="2000" dirty="0" smtClean="0"/>
              <a:t>10.После каждого хода противника смотреть, не напал ли он на вашу фигуру или пешку и не угрожает ли поставить мат.</a:t>
            </a:r>
          </a:p>
          <a:p>
            <a:pPr>
              <a:defRPr/>
            </a:pPr>
            <a:endParaRPr lang="ru-RU" sz="2000" dirty="0"/>
          </a:p>
        </p:txBody>
      </p:sp>
      <p:sp>
        <p:nvSpPr>
          <p:cNvPr id="10" name="Rectangle 16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algn="l">
              <a:defRPr/>
            </a:pPr>
            <a:r>
              <a:rPr lang="ru-RU" sz="3200" u="sng" dirty="0" smtClean="0"/>
              <a:t>ЧАСТЬ 3. </a:t>
            </a:r>
            <a:r>
              <a:rPr lang="ru-RU" sz="3200" dirty="0" smtClean="0"/>
              <a:t>СОВЕТЫ.</a:t>
            </a:r>
            <a:endParaRPr lang="ru-RU" sz="3200" dirty="0"/>
          </a:p>
        </p:txBody>
      </p:sp>
    </p:spTree>
  </p:cSld>
  <p:clrMapOvr>
    <a:masterClrMapping/>
  </p:clrMapOvr>
  <p:transition spd="med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7620000" cy="44958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1.Вести анализ и оценку позиции.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2.Составлять план действия.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3.Изыскивать комбинации и непрерывно вести расчет вариантов. 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title" sz="quarter"/>
          </p:nvPr>
        </p:nvSpPr>
        <p:spPr>
          <a:xfrm>
            <a:off x="609600" y="304800"/>
            <a:ext cx="7620000" cy="1371600"/>
          </a:xfrm>
        </p:spPr>
        <p:txBody>
          <a:bodyPr/>
          <a:lstStyle/>
          <a:p>
            <a:pPr>
              <a:defRPr/>
            </a:pPr>
            <a:r>
              <a:rPr lang="ru-RU" sz="3600" b="1" i="1" dirty="0" smtClean="0"/>
              <a:t>Три основных принципа шахматной партии</a:t>
            </a:r>
            <a:endParaRPr lang="ru-RU" sz="3600" dirty="0"/>
          </a:p>
        </p:txBody>
      </p:sp>
    </p:spTree>
  </p:cSld>
  <p:clrMapOvr>
    <a:masterClrMapping/>
  </p:clrMapOvr>
  <p:transition spd="med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10600" cy="5257800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Основы обучения игре в шахматы приобретались с помощью компьютерных игр «Шахматы с </a:t>
            </a:r>
            <a:r>
              <a:rPr lang="ru-RU" sz="2400" dirty="0" err="1" smtClean="0"/>
              <a:t>Алладином</a:t>
            </a:r>
            <a:r>
              <a:rPr lang="ru-RU" sz="2400" dirty="0" smtClean="0"/>
              <a:t>», «Шахматная школа», «Мат в один ход».</a:t>
            </a:r>
          </a:p>
          <a:p>
            <a:pPr>
              <a:defRPr/>
            </a:pPr>
            <a:r>
              <a:rPr lang="ru-RU" sz="2400" dirty="0" smtClean="0"/>
              <a:t>Полученными знаниями всегда хочется поделиться с друзьями, родителями, дедушкой и применить их в практической игре.</a:t>
            </a:r>
          </a:p>
          <a:p>
            <a:pPr>
              <a:defRPr/>
            </a:pPr>
            <a:r>
              <a:rPr lang="ru-RU" sz="2400" dirty="0" smtClean="0"/>
              <a:t>В классе я показала презентацию своей работы, а затем провела практическое занятие с одноклассниками.</a:t>
            </a:r>
          </a:p>
          <a:p>
            <a:pPr>
              <a:defRPr/>
            </a:pPr>
            <a:r>
              <a:rPr lang="ru-RU" sz="2400" dirty="0" smtClean="0"/>
              <a:t>Некоторым ребятам  понравилась эта игра. На перемене и после уроков мы сыграли уже не одну партию.</a:t>
            </a:r>
          </a:p>
          <a:p>
            <a:pPr>
              <a:defRPr/>
            </a:pPr>
            <a:endParaRPr lang="ru-RU" sz="2400" dirty="0"/>
          </a:p>
        </p:txBody>
      </p:sp>
      <p:sp>
        <p:nvSpPr>
          <p:cNvPr id="10" name="Rectangle 16"/>
          <p:cNvSpPr>
            <a:spLocks noGrp="1" noChangeArrowheads="1"/>
          </p:cNvSpPr>
          <p:nvPr>
            <p:ph type="title" sz="quarter"/>
          </p:nvPr>
        </p:nvSpPr>
        <p:spPr>
          <a:xfrm>
            <a:off x="609600" y="304800"/>
            <a:ext cx="7620000" cy="914400"/>
          </a:xfrm>
        </p:spPr>
        <p:txBody>
          <a:bodyPr/>
          <a:lstStyle/>
          <a:p>
            <a:pPr>
              <a:defRPr/>
            </a:pPr>
            <a:r>
              <a:rPr lang="ru-RU" sz="3600" dirty="0" smtClean="0"/>
              <a:t>ЗАКЛЮЧЕНИЕ</a:t>
            </a:r>
            <a:endParaRPr lang="ru-RU" sz="3600" dirty="0"/>
          </a:p>
        </p:txBody>
      </p:sp>
    </p:spTree>
  </p:cSld>
  <p:clrMapOvr>
    <a:masterClrMapping/>
  </p:clrMapOvr>
  <p:transition spd="med" advClick="0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.9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|5.3|4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747</TotalTime>
  <Words>499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Aladdin</vt:lpstr>
      <vt:lpstr>Arial</vt:lpstr>
      <vt:lpstr>Verdana</vt:lpstr>
      <vt:lpstr>Wingdings</vt:lpstr>
      <vt:lpstr>Calibri</vt:lpstr>
      <vt:lpstr>Глобус</vt:lpstr>
      <vt:lpstr>Волшебный мир шахмат</vt:lpstr>
      <vt:lpstr>Презентация PowerPoint</vt:lpstr>
      <vt:lpstr>Презентация PowerPoint</vt:lpstr>
      <vt:lpstr>Презентация PowerPoint</vt:lpstr>
      <vt:lpstr>ЧАСТЬ 2. Незыблемые правила игры в     шахматы.</vt:lpstr>
      <vt:lpstr>Презентация PowerPoint</vt:lpstr>
      <vt:lpstr>ЧАСТЬ 3. СОВЕТЫ.</vt:lpstr>
      <vt:lpstr>Три основных принципа шахматной партии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Волшебный мир шахмат Автор проекта ученица 3б класса Филиппова Надя Руководитель проекта Южакова Т.А</dc:title>
  <dc:creator>Смирнова Нина Федоровна</dc:creator>
  <cp:lastModifiedBy>ДЮСШ №7</cp:lastModifiedBy>
  <cp:revision>40</cp:revision>
  <cp:lastPrinted>1601-01-01T00:00:00Z</cp:lastPrinted>
  <dcterms:created xsi:type="dcterms:W3CDTF">1601-01-01T00:00:00Z</dcterms:created>
  <dcterms:modified xsi:type="dcterms:W3CDTF">2018-01-12T08:03:11Z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